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Montserrat Light" panose="00000400000000000000" pitchFamily="2" charset="0"/>
      <p:regular r:id="rId12"/>
    </p:embeddedFont>
    <p:embeddedFont>
      <p:font typeface="Source Sans 3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3852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rammarly.com/plagiarism-checker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unicheck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plagscan.com/" TargetMode="External"/><Relationship Id="rId5" Type="http://schemas.openxmlformats.org/officeDocument/2006/relationships/hyperlink" Target="https://www.turnitin.com/" TargetMode="External"/><Relationship Id="rId4" Type="http://schemas.openxmlformats.org/officeDocument/2006/relationships/hyperlink" Target="https://www.ithenticate.com/" TargetMode="External"/><Relationship Id="rId9" Type="http://schemas.openxmlformats.org/officeDocument/2006/relationships/hyperlink" Target="https://www.zotero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zotero.org/" TargetMode="External"/><Relationship Id="rId3" Type="http://schemas.openxmlformats.org/officeDocument/2006/relationships/hyperlink" Target="https://www.ithenticate.com/" TargetMode="External"/><Relationship Id="rId7" Type="http://schemas.openxmlformats.org/officeDocument/2006/relationships/hyperlink" Target="https://youtu.be/j599UztgB1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youtu.be/0CMmPBnbWow" TargetMode="External"/><Relationship Id="rId5" Type="http://schemas.openxmlformats.org/officeDocument/2006/relationships/hyperlink" Target="https://youtu.be/dnsZk1mtyiE" TargetMode="External"/><Relationship Id="rId4" Type="http://schemas.openxmlformats.org/officeDocument/2006/relationships/hyperlink" Target="https://www.turnitin.com/" TargetMode="External"/><Relationship Id="rId9" Type="http://schemas.openxmlformats.org/officeDocument/2006/relationships/hyperlink" Target="https://www.overleaf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858214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Plagiarism Detection Tools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63798" y="4630936"/>
            <a:ext cx="7416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Essential tools for maintaining academic integrity and ensuring original research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859155"/>
            <a:ext cx="10317361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Industry-Standard Plagiarism Tools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63798" y="2054066"/>
            <a:ext cx="6327934" cy="2719864"/>
          </a:xfrm>
          <a:prstGeom prst="roundRect">
            <a:avLst>
              <a:gd name="adj" fmla="val 1361"/>
            </a:avLst>
          </a:prstGeom>
          <a:solidFill>
            <a:srgbClr val="F2EEEE"/>
          </a:solidFill>
          <a:ln/>
        </p:spPr>
      </p:sp>
      <p:sp>
        <p:nvSpPr>
          <p:cNvPr id="4" name="Shape 2"/>
          <p:cNvSpPr/>
          <p:nvPr/>
        </p:nvSpPr>
        <p:spPr>
          <a:xfrm>
            <a:off x="1110615" y="2300883"/>
            <a:ext cx="740450" cy="740450"/>
          </a:xfrm>
          <a:prstGeom prst="roundRect">
            <a:avLst>
              <a:gd name="adj" fmla="val 12348012"/>
            </a:avLst>
          </a:prstGeom>
          <a:solidFill>
            <a:srgbClr val="2D2E34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212" y="2462808"/>
            <a:ext cx="333137" cy="41648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10615" y="3288149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iThenticate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10615" y="3786783"/>
            <a:ext cx="5834301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Industry standard used by publishers through Crossref Similarity Check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7438549" y="2054066"/>
            <a:ext cx="6328053" cy="2719864"/>
          </a:xfrm>
          <a:prstGeom prst="roundRect">
            <a:avLst>
              <a:gd name="adj" fmla="val 1361"/>
            </a:avLst>
          </a:prstGeom>
          <a:solidFill>
            <a:srgbClr val="F2EEEE"/>
          </a:solidFill>
          <a:ln/>
        </p:spPr>
      </p:sp>
      <p:sp>
        <p:nvSpPr>
          <p:cNvPr id="9" name="Shape 6"/>
          <p:cNvSpPr/>
          <p:nvPr/>
        </p:nvSpPr>
        <p:spPr>
          <a:xfrm>
            <a:off x="7685365" y="2300883"/>
            <a:ext cx="740450" cy="740450"/>
          </a:xfrm>
          <a:prstGeom prst="roundRect">
            <a:avLst>
              <a:gd name="adj" fmla="val 12348012"/>
            </a:avLst>
          </a:prstGeom>
          <a:solidFill>
            <a:srgbClr val="2D2E34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962" y="2462808"/>
            <a:ext cx="333137" cy="41648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85365" y="3288149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Turnitin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85365" y="3786783"/>
            <a:ext cx="583442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Widely adopted in universities and conferences for comprehensive similarity reports</a:t>
            </a:r>
            <a:endParaRPr lang="en-US" sz="1900" dirty="0"/>
          </a:p>
        </p:txBody>
      </p:sp>
      <p:sp>
        <p:nvSpPr>
          <p:cNvPr id="13" name="Shape 9"/>
          <p:cNvSpPr/>
          <p:nvPr/>
        </p:nvSpPr>
        <p:spPr>
          <a:xfrm>
            <a:off x="863798" y="5020747"/>
            <a:ext cx="6327934" cy="2349698"/>
          </a:xfrm>
          <a:prstGeom prst="roundRect">
            <a:avLst>
              <a:gd name="adj" fmla="val 1576"/>
            </a:avLst>
          </a:prstGeom>
          <a:solidFill>
            <a:srgbClr val="F2EEEE"/>
          </a:solidFill>
          <a:ln/>
        </p:spPr>
      </p:sp>
      <p:sp>
        <p:nvSpPr>
          <p:cNvPr id="14" name="Shape 10"/>
          <p:cNvSpPr/>
          <p:nvPr/>
        </p:nvSpPr>
        <p:spPr>
          <a:xfrm>
            <a:off x="1110615" y="5267563"/>
            <a:ext cx="740450" cy="740450"/>
          </a:xfrm>
          <a:prstGeom prst="roundRect">
            <a:avLst>
              <a:gd name="adj" fmla="val 12348012"/>
            </a:avLst>
          </a:prstGeom>
          <a:solidFill>
            <a:srgbClr val="2D2E34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212" y="5429488"/>
            <a:ext cx="333137" cy="41648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110615" y="6254829"/>
            <a:ext cx="486989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PlagScan / Unicheck / CopyLeaks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110615" y="6753463"/>
            <a:ext cx="5834301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Institutional-grade plagiarism detection systems</a:t>
            </a:r>
            <a:endParaRPr lang="en-US" sz="1900" dirty="0"/>
          </a:p>
        </p:txBody>
      </p:sp>
      <p:sp>
        <p:nvSpPr>
          <p:cNvPr id="18" name="Shape 13"/>
          <p:cNvSpPr/>
          <p:nvPr/>
        </p:nvSpPr>
        <p:spPr>
          <a:xfrm>
            <a:off x="7438549" y="5020747"/>
            <a:ext cx="6328053" cy="2349698"/>
          </a:xfrm>
          <a:prstGeom prst="roundRect">
            <a:avLst>
              <a:gd name="adj" fmla="val 1576"/>
            </a:avLst>
          </a:prstGeom>
          <a:solidFill>
            <a:srgbClr val="F2EEEE"/>
          </a:solidFill>
          <a:ln/>
        </p:spPr>
      </p:sp>
      <p:sp>
        <p:nvSpPr>
          <p:cNvPr id="19" name="Shape 14"/>
          <p:cNvSpPr/>
          <p:nvPr/>
        </p:nvSpPr>
        <p:spPr>
          <a:xfrm>
            <a:off x="7685365" y="5267563"/>
            <a:ext cx="740450" cy="740450"/>
          </a:xfrm>
          <a:prstGeom prst="roundRect">
            <a:avLst>
              <a:gd name="adj" fmla="val 12348012"/>
            </a:avLst>
          </a:prstGeom>
          <a:solidFill>
            <a:srgbClr val="2D2E34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8962" y="5429488"/>
            <a:ext cx="333137" cy="41648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85365" y="6254829"/>
            <a:ext cx="456985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Grammarly Plagiarism Checker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85365" y="6753463"/>
            <a:ext cx="583442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Quick author-level similarity verification tool</a:t>
            </a:r>
            <a:endParaRPr lang="en-US" sz="19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65BD30-5DD6-739C-FFD7-5A65CCF53EA8}"/>
              </a:ext>
            </a:extLst>
          </p:cNvPr>
          <p:cNvSpPr/>
          <p:nvPr/>
        </p:nvSpPr>
        <p:spPr>
          <a:xfrm>
            <a:off x="12685407" y="7737231"/>
            <a:ext cx="1944993" cy="4923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460421"/>
            <a:ext cx="6627733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Tool URLs &amp; Resources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63798" y="2778681"/>
            <a:ext cx="3098363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Plagiarism Detection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63798" y="3376136"/>
            <a:ext cx="34070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iThenticate → </a:t>
            </a:r>
            <a:r>
              <a:rPr lang="en-US" sz="1900" u="sng" dirty="0">
                <a:solidFill>
                  <a:srgbClr val="2D2E34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ithenticate.com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3798" y="4202787"/>
            <a:ext cx="34070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Turnitin → </a:t>
            </a:r>
            <a:r>
              <a:rPr lang="en-US" sz="1900" u="sng" dirty="0">
                <a:solidFill>
                  <a:srgbClr val="2D2E34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turnitin.com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3798" y="4659273"/>
            <a:ext cx="34070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PlagScan → </a:t>
            </a:r>
            <a:r>
              <a:rPr lang="en-US" sz="1900" u="sng" dirty="0">
                <a:solidFill>
                  <a:srgbClr val="2D2E34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plagscan.com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63798" y="5115758"/>
            <a:ext cx="34070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Unicheck → </a:t>
            </a:r>
            <a:r>
              <a:rPr lang="en-US" sz="1900" u="sng" dirty="0">
                <a:solidFill>
                  <a:srgbClr val="2D2E34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unicheck.com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63798" y="5572244"/>
            <a:ext cx="3407093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Grammarly → </a:t>
            </a:r>
            <a:r>
              <a:rPr lang="en-US" sz="1900" u="sng" dirty="0">
                <a:solidFill>
                  <a:srgbClr val="2D2E34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grammarly.com/plagiarism-checker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4880729" y="2778681"/>
            <a:ext cx="3210282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Citation Management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880729" y="3376136"/>
            <a:ext cx="34070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Zotero → </a:t>
            </a:r>
            <a:r>
              <a:rPr lang="en-US" sz="1900" u="sng" dirty="0">
                <a:solidFill>
                  <a:srgbClr val="2D2E34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zotero.org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4880729" y="3832622"/>
            <a:ext cx="34070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Mendeley → mendeley.com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810697"/>
            <a:ext cx="7922776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Journals Using These Tools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2005608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Major publishers implement iThenticate and Crossref Similarity Check before acceptance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3798" y="2653427"/>
            <a:ext cx="4136350" cy="1793558"/>
          </a:xfrm>
          <a:prstGeom prst="roundRect">
            <a:avLst>
              <a:gd name="adj" fmla="val 2064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141095" y="2930723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Elsevier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1095" y="3429357"/>
            <a:ext cx="358175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Pre-publication plagiarism screening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5246965" y="2653427"/>
            <a:ext cx="4136350" cy="1793558"/>
          </a:xfrm>
          <a:prstGeom prst="roundRect">
            <a:avLst>
              <a:gd name="adj" fmla="val 2064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524262" y="2930723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Springer Nature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524262" y="3429357"/>
            <a:ext cx="3581757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Comprehensive similarity checks</a:t>
            </a:r>
            <a:endParaRPr lang="en-US" sz="1900" dirty="0"/>
          </a:p>
        </p:txBody>
      </p:sp>
      <p:sp>
        <p:nvSpPr>
          <p:cNvPr id="10" name="Shape 8"/>
          <p:cNvSpPr/>
          <p:nvPr/>
        </p:nvSpPr>
        <p:spPr>
          <a:xfrm>
            <a:off x="9630132" y="2653427"/>
            <a:ext cx="4136350" cy="1793558"/>
          </a:xfrm>
          <a:prstGeom prst="roundRect">
            <a:avLst>
              <a:gd name="adj" fmla="val 2064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907429" y="2930723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IEEE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907429" y="3429357"/>
            <a:ext cx="3581757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Technical publication standards</a:t>
            </a:r>
            <a:endParaRPr lang="en-US" sz="1900" dirty="0"/>
          </a:p>
        </p:txBody>
      </p:sp>
      <p:sp>
        <p:nvSpPr>
          <p:cNvPr id="13" name="Shape 11"/>
          <p:cNvSpPr/>
          <p:nvPr/>
        </p:nvSpPr>
        <p:spPr>
          <a:xfrm>
            <a:off x="863798" y="4693801"/>
            <a:ext cx="6327934" cy="1423392"/>
          </a:xfrm>
          <a:prstGeom prst="roundRect">
            <a:avLst>
              <a:gd name="adj" fmla="val 2601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141095" y="4971098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Taylor &amp; Francis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141095" y="5469731"/>
            <a:ext cx="5773341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Academic integrity verification</a:t>
            </a:r>
            <a:endParaRPr lang="en-US" sz="1900" dirty="0"/>
          </a:p>
        </p:txBody>
      </p:sp>
      <p:sp>
        <p:nvSpPr>
          <p:cNvPr id="16" name="Shape 14"/>
          <p:cNvSpPr/>
          <p:nvPr/>
        </p:nvSpPr>
        <p:spPr>
          <a:xfrm>
            <a:off x="7438549" y="4693801"/>
            <a:ext cx="6327934" cy="1423392"/>
          </a:xfrm>
          <a:prstGeom prst="roundRect">
            <a:avLst>
              <a:gd name="adj" fmla="val 2601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715845" y="4971098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Wiley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15845" y="5469731"/>
            <a:ext cx="5773341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Quality assurance protocols</a:t>
            </a:r>
            <a:endParaRPr lang="en-US" sz="1900" dirty="0"/>
          </a:p>
        </p:txBody>
      </p:sp>
      <p:sp>
        <p:nvSpPr>
          <p:cNvPr id="19" name="Shape 17"/>
          <p:cNvSpPr/>
          <p:nvPr/>
        </p:nvSpPr>
        <p:spPr>
          <a:xfrm>
            <a:off x="863798" y="6394847"/>
            <a:ext cx="12902803" cy="1024057"/>
          </a:xfrm>
          <a:prstGeom prst="roundRect">
            <a:avLst>
              <a:gd name="adj" fmla="val 3616"/>
            </a:avLst>
          </a:prstGeom>
          <a:solidFill>
            <a:srgbClr val="D6D7DC"/>
          </a:solidFill>
          <a:ln/>
        </p:spPr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615" y="6746438"/>
            <a:ext cx="308491" cy="246817"/>
          </a:xfrm>
          <a:prstGeom prst="rect">
            <a:avLst/>
          </a:prstGeom>
        </p:spPr>
      </p:pic>
      <p:sp>
        <p:nvSpPr>
          <p:cNvPr id="21" name="Text 18"/>
          <p:cNvSpPr/>
          <p:nvPr/>
        </p:nvSpPr>
        <p:spPr>
          <a:xfrm>
            <a:off x="1665923" y="6703338"/>
            <a:ext cx="1185386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Many Q1/Q2 journals reject papers with similarity index &gt;15%</a:t>
            </a:r>
            <a:endParaRPr lang="en-US" sz="19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866488-E7E0-21A1-A40A-7C1423FD013E}"/>
              </a:ext>
            </a:extLst>
          </p:cNvPr>
          <p:cNvSpPr/>
          <p:nvPr/>
        </p:nvSpPr>
        <p:spPr>
          <a:xfrm>
            <a:off x="12685407" y="7737231"/>
            <a:ext cx="1944993" cy="4923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2051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744" y="2709029"/>
            <a:ext cx="5993844" cy="504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Consequences of Plagiarism</a:t>
            </a:r>
            <a:endParaRPr lang="en-US" sz="3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44" y="3480078"/>
            <a:ext cx="888206" cy="106584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87592" y="3657719"/>
            <a:ext cx="2018705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Before Publication</a:t>
            </a:r>
            <a:endParaRPr lang="en-US" sz="1550" dirty="0"/>
          </a:p>
        </p:txBody>
      </p:sp>
      <p:sp>
        <p:nvSpPr>
          <p:cNvPr id="6" name="Text 2"/>
          <p:cNvSpPr/>
          <p:nvPr/>
        </p:nvSpPr>
        <p:spPr>
          <a:xfrm>
            <a:off x="1687592" y="4016693"/>
            <a:ext cx="12321064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Desk rejection or significant delays in peer review process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44" y="4545925"/>
            <a:ext cx="888206" cy="106584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87592" y="4723567"/>
            <a:ext cx="2018705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After Publication</a:t>
            </a:r>
            <a:endParaRPr lang="en-US" sz="1550" dirty="0"/>
          </a:p>
        </p:txBody>
      </p:sp>
      <p:sp>
        <p:nvSpPr>
          <p:cNvPr id="9" name="Text 4"/>
          <p:cNvSpPr/>
          <p:nvPr/>
        </p:nvSpPr>
        <p:spPr>
          <a:xfrm>
            <a:off x="1687592" y="5082540"/>
            <a:ext cx="12321064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Paper retraction or author blacklisting from future submissions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744" y="5611773"/>
            <a:ext cx="888206" cy="106584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87592" y="5789414"/>
            <a:ext cx="2045018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Institutional Action</a:t>
            </a:r>
            <a:endParaRPr lang="en-US" sz="1550" dirty="0"/>
          </a:p>
        </p:txBody>
      </p:sp>
      <p:sp>
        <p:nvSpPr>
          <p:cNvPr id="12" name="Text 6"/>
          <p:cNvSpPr/>
          <p:nvPr/>
        </p:nvSpPr>
        <p:spPr>
          <a:xfrm>
            <a:off x="1687592" y="6148388"/>
            <a:ext cx="12321064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Academic penalties, suspension, or termination</a:t>
            </a:r>
            <a:endParaRPr lang="en-US" sz="13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744" y="6677620"/>
            <a:ext cx="888206" cy="106584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687592" y="6855262"/>
            <a:ext cx="2018705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Reputation Loss</a:t>
            </a:r>
            <a:endParaRPr lang="en-US" sz="1550" dirty="0"/>
          </a:p>
        </p:txBody>
      </p:sp>
      <p:sp>
        <p:nvSpPr>
          <p:cNvPr id="15" name="Text 8"/>
          <p:cNvSpPr/>
          <p:nvPr/>
        </p:nvSpPr>
        <p:spPr>
          <a:xfrm>
            <a:off x="1687592" y="7214235"/>
            <a:ext cx="12321064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Severe difficulty publishing in future, damaged credibility as researcher</a:t>
            </a:r>
            <a:endParaRPr lang="en-US" sz="13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6B1A38-4EC4-0546-FE05-E4DE019904EC}"/>
              </a:ext>
            </a:extLst>
          </p:cNvPr>
          <p:cNvSpPr/>
          <p:nvPr/>
        </p:nvSpPr>
        <p:spPr>
          <a:xfrm>
            <a:off x="12685407" y="7737231"/>
            <a:ext cx="1944993" cy="4923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303020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Reasons for Paper Retraction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50198" y="3322558"/>
            <a:ext cx="3365778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A. Conference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350198" y="3990023"/>
            <a:ext cx="34070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Duplicate submission to multiple venues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50198" y="4816673"/>
            <a:ext cx="34070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Plagiarism or copied content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350198" y="5273159"/>
            <a:ext cx="34070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False or fabricated data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350198" y="5729645"/>
            <a:ext cx="34070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Ethical misconduct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0367129" y="3322558"/>
            <a:ext cx="3365778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B. Journal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367129" y="3990023"/>
            <a:ext cx="34070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Self-plagiarism or duplicate publication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10367129" y="4816673"/>
            <a:ext cx="34070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 manipulation or falsified results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10367129" y="5643324"/>
            <a:ext cx="34070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Authorship disputes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10367129" y="6099810"/>
            <a:ext cx="34070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Lack of ethical approval or permission</a:t>
            </a:r>
            <a:endParaRPr lang="en-US" sz="19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7C43A3-57D6-CE15-5261-56DFC54E47A8}"/>
              </a:ext>
            </a:extLst>
          </p:cNvPr>
          <p:cNvSpPr/>
          <p:nvPr/>
        </p:nvSpPr>
        <p:spPr>
          <a:xfrm>
            <a:off x="12685407" y="7737231"/>
            <a:ext cx="1944993" cy="4923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649254"/>
            <a:ext cx="9610011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Citation Tools &amp; Video Resources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2844165"/>
            <a:ext cx="2375178" cy="146792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3798" y="4620578"/>
            <a:ext cx="4095274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Video 1: Drafting a Research Paper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63798" y="5469850"/>
            <a:ext cx="4095274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Steps for writing and structuring papers using Zotero, Mendeley, and Google Scholar for citation insertion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563" y="2844165"/>
            <a:ext cx="2375178" cy="146792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67563" y="4620578"/>
            <a:ext cx="4095274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Video 2: LaTeX Paper Preparation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67563" y="5469850"/>
            <a:ext cx="4095274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Using Overleaf for professional formatting with IEEE/ACM templates and .bib citation imports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1328" y="2844165"/>
            <a:ext cx="2375178" cy="146792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1328" y="4620578"/>
            <a:ext cx="4095274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Video 3: Advanced LaTeX Tools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1328" y="5469850"/>
            <a:ext cx="4095274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Algorithms, pseudocode, multi-column layouts, and collaboration via Overleaf with Git</a:t>
            </a:r>
            <a:endParaRPr lang="en-US" sz="19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6FD87D-D02C-5229-3BD1-D30D9633FB5E}"/>
              </a:ext>
            </a:extLst>
          </p:cNvPr>
          <p:cNvSpPr/>
          <p:nvPr/>
        </p:nvSpPr>
        <p:spPr>
          <a:xfrm>
            <a:off x="12685407" y="7737231"/>
            <a:ext cx="1944993" cy="4923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233726"/>
            <a:ext cx="8514040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Application to Your Research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2033707"/>
            <a:ext cx="628340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Blockchain-Based E-Voting Paper Example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63798" y="2754511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900" dirty="0"/>
          </a:p>
        </p:txBody>
      </p:sp>
      <p:sp>
        <p:nvSpPr>
          <p:cNvPr id="5" name="Shape 3"/>
          <p:cNvSpPr/>
          <p:nvPr/>
        </p:nvSpPr>
        <p:spPr>
          <a:xfrm>
            <a:off x="863798" y="3143488"/>
            <a:ext cx="4136350" cy="30480"/>
          </a:xfrm>
          <a:prstGeom prst="rect">
            <a:avLst/>
          </a:prstGeom>
          <a:solidFill>
            <a:srgbClr val="2D2E34"/>
          </a:solidFill>
          <a:ln/>
        </p:spPr>
      </p:sp>
      <p:sp>
        <p:nvSpPr>
          <p:cNvPr id="6" name="Text 4"/>
          <p:cNvSpPr/>
          <p:nvPr/>
        </p:nvSpPr>
        <p:spPr>
          <a:xfrm>
            <a:off x="863798" y="3327797"/>
            <a:ext cx="290738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Manage References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863798" y="3826431"/>
            <a:ext cx="413635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 Zotero or Mendeley for blockchain and cryptography citations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5246965" y="2754511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5246965" y="3143488"/>
            <a:ext cx="4136350" cy="30480"/>
          </a:xfrm>
          <a:prstGeom prst="rect">
            <a:avLst/>
          </a:prstGeom>
          <a:solidFill>
            <a:srgbClr val="2D2E34"/>
          </a:solidFill>
          <a:ln/>
        </p:spPr>
      </p:sp>
      <p:sp>
        <p:nvSpPr>
          <p:cNvPr id="10" name="Text 8"/>
          <p:cNvSpPr/>
          <p:nvPr/>
        </p:nvSpPr>
        <p:spPr>
          <a:xfrm>
            <a:off x="5246965" y="3327797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Draft in LaTeX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46965" y="3826431"/>
            <a:ext cx="413635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Write paper in Overleaf using IEEE format templates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9630132" y="2754511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900" dirty="0"/>
          </a:p>
        </p:txBody>
      </p:sp>
      <p:sp>
        <p:nvSpPr>
          <p:cNvPr id="13" name="Shape 11"/>
          <p:cNvSpPr/>
          <p:nvPr/>
        </p:nvSpPr>
        <p:spPr>
          <a:xfrm>
            <a:off x="9630132" y="3143488"/>
            <a:ext cx="4136350" cy="30480"/>
          </a:xfrm>
          <a:prstGeom prst="rect">
            <a:avLst/>
          </a:prstGeom>
          <a:solidFill>
            <a:srgbClr val="2D2E34"/>
          </a:solidFill>
          <a:ln/>
        </p:spPr>
      </p:sp>
      <p:sp>
        <p:nvSpPr>
          <p:cNvPr id="14" name="Text 12"/>
          <p:cNvSpPr/>
          <p:nvPr/>
        </p:nvSpPr>
        <p:spPr>
          <a:xfrm>
            <a:off x="9630132" y="3327797"/>
            <a:ext cx="323885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Run Plagiarism Check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630132" y="3826431"/>
            <a:ext cx="413635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 iThenticate before submission, ensure &lt;15% similarity index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863798" y="4998601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04</a:t>
            </a:r>
            <a:endParaRPr lang="en-US" sz="1900" dirty="0"/>
          </a:p>
        </p:txBody>
      </p:sp>
      <p:sp>
        <p:nvSpPr>
          <p:cNvPr id="17" name="Shape 15"/>
          <p:cNvSpPr/>
          <p:nvPr/>
        </p:nvSpPr>
        <p:spPr>
          <a:xfrm>
            <a:off x="863798" y="5387578"/>
            <a:ext cx="6327934" cy="30480"/>
          </a:xfrm>
          <a:prstGeom prst="rect">
            <a:avLst/>
          </a:prstGeom>
          <a:solidFill>
            <a:srgbClr val="2D2E34"/>
          </a:solidFill>
          <a:ln/>
        </p:spPr>
      </p:sp>
      <p:sp>
        <p:nvSpPr>
          <p:cNvPr id="18" name="Text 16"/>
          <p:cNvSpPr/>
          <p:nvPr/>
        </p:nvSpPr>
        <p:spPr>
          <a:xfrm>
            <a:off x="863798" y="5571887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Cite Properly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863798" y="6070521"/>
            <a:ext cx="6327934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Reference every paper used in methodology and design sections</a:t>
            </a:r>
            <a:endParaRPr lang="en-US" sz="1900" dirty="0"/>
          </a:p>
        </p:txBody>
      </p:sp>
      <p:sp>
        <p:nvSpPr>
          <p:cNvPr id="20" name="Text 18"/>
          <p:cNvSpPr/>
          <p:nvPr/>
        </p:nvSpPr>
        <p:spPr>
          <a:xfrm>
            <a:off x="7438549" y="4998601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05</a:t>
            </a:r>
            <a:endParaRPr lang="en-US" sz="1900" dirty="0"/>
          </a:p>
        </p:txBody>
      </p:sp>
      <p:sp>
        <p:nvSpPr>
          <p:cNvPr id="21" name="Shape 19"/>
          <p:cNvSpPr/>
          <p:nvPr/>
        </p:nvSpPr>
        <p:spPr>
          <a:xfrm>
            <a:off x="7438549" y="5387578"/>
            <a:ext cx="6327934" cy="30480"/>
          </a:xfrm>
          <a:prstGeom prst="rect">
            <a:avLst/>
          </a:prstGeom>
          <a:solidFill>
            <a:srgbClr val="2D2E34"/>
          </a:solidFill>
          <a:ln/>
        </p:spPr>
      </p:sp>
      <p:sp>
        <p:nvSpPr>
          <p:cNvPr id="22" name="Text 20"/>
          <p:cNvSpPr/>
          <p:nvPr/>
        </p:nvSpPr>
        <p:spPr>
          <a:xfrm>
            <a:off x="7438549" y="5571887"/>
            <a:ext cx="3127296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Prepare Presentation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7438549" y="6070521"/>
            <a:ext cx="6327934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Create 10-12 slide PPT with proper references included</a:t>
            </a:r>
            <a:endParaRPr lang="en-US" sz="19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398F38-1461-2B56-5824-571DBD2919F3}"/>
              </a:ext>
            </a:extLst>
          </p:cNvPr>
          <p:cNvSpPr/>
          <p:nvPr/>
        </p:nvSpPr>
        <p:spPr>
          <a:xfrm>
            <a:off x="12685407" y="7737231"/>
            <a:ext cx="1944993" cy="4923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184916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References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3478411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Font typeface="+mj-lt"/>
              <a:buAutoNum type="arabicPeriod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iThenticate. </a:t>
            </a:r>
            <a:r>
              <a:rPr lang="en-US" sz="1900" u="sng" dirty="0">
                <a:solidFill>
                  <a:srgbClr val="2D2E34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ithenticate.com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3934897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Font typeface="+mj-lt"/>
              <a:buAutoNum type="arabicPeriod" startAt="2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Turnitin. </a:t>
            </a:r>
            <a:r>
              <a:rPr lang="en-US" sz="1900" u="sng" dirty="0">
                <a:solidFill>
                  <a:srgbClr val="2D2E34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turnitin.com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391382"/>
            <a:ext cx="61502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Font typeface="+mj-lt"/>
              <a:buAutoNum type="arabicPeriod" startAt="3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Drafting a Research Paper Hands-On. </a:t>
            </a:r>
            <a:r>
              <a:rPr lang="en-US" sz="1900" u="sng" dirty="0">
                <a:solidFill>
                  <a:srgbClr val="2D2E34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youtu.be/dnsZk1mtyiE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5218033"/>
            <a:ext cx="61502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Font typeface="+mj-lt"/>
              <a:buAutoNum type="arabicPeriod" startAt="4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Preparing a Research Paper in LaTeX. </a:t>
            </a:r>
            <a:r>
              <a:rPr lang="en-US" sz="1900" u="sng" dirty="0">
                <a:solidFill>
                  <a:srgbClr val="2D2E34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youtu.be/0CMmPBnbWow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23929" y="3478411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Font typeface="+mj-lt"/>
              <a:buAutoNum type="arabicPeriod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Advanced LaTeX Tutorial. </a:t>
            </a:r>
            <a:r>
              <a:rPr lang="en-US" sz="1900" u="sng" dirty="0">
                <a:solidFill>
                  <a:srgbClr val="2D2E34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youtu.be/j599UztgB1M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929" y="3934897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Font typeface="+mj-lt"/>
              <a:buAutoNum type="arabicPeriod" startAt="2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Zotero. </a:t>
            </a:r>
            <a:r>
              <a:rPr lang="en-US" sz="1900" u="sng" dirty="0">
                <a:solidFill>
                  <a:srgbClr val="2D2E34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zotero.org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23929" y="4391382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Font typeface="+mj-lt"/>
              <a:buAutoNum type="arabicPeriod" startAt="3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Overleaf. </a:t>
            </a:r>
            <a:r>
              <a:rPr lang="en-US" sz="1900" u="sng" dirty="0">
                <a:solidFill>
                  <a:srgbClr val="2D2E34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overleaf.com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4847868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Font typeface="+mj-lt"/>
              <a:buAutoNum type="arabicPeriod" startAt="4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COPE. publicationethics.org</a:t>
            </a:r>
            <a:endParaRPr lang="en-US" sz="19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2DE33D-C817-E2AF-E473-5B3DD7D7F9F2}"/>
              </a:ext>
            </a:extLst>
          </p:cNvPr>
          <p:cNvSpPr/>
          <p:nvPr/>
        </p:nvSpPr>
        <p:spPr>
          <a:xfrm>
            <a:off x="12685407" y="7737231"/>
            <a:ext cx="1944993" cy="4923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442</Words>
  <Application>Microsoft Office PowerPoint</Application>
  <PresentationFormat>Custom</PresentationFormat>
  <Paragraphs>96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Montserrat Bold</vt:lpstr>
      <vt:lpstr>Montserrat Light</vt:lpstr>
      <vt:lpstr>Source Sans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SMILEY .</dc:creator>
  <cp:lastModifiedBy>SMILEY .</cp:lastModifiedBy>
  <cp:revision>2</cp:revision>
  <dcterms:created xsi:type="dcterms:W3CDTF">2025-10-12T17:09:55Z</dcterms:created>
  <dcterms:modified xsi:type="dcterms:W3CDTF">2025-10-12T17:12:40Z</dcterms:modified>
</cp:coreProperties>
</file>